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BDE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8"/>
      </p:cViewPr>
      <p:guideLst>
        <p:guide orient="horz" pos="2112"/>
        <p:guide pos="3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While Loops.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loops allow us to iterate through each element of a list.</a:t>
            </a:r>
          </a:p>
          <a:p>
            <a:r>
              <a:rPr lang="en-US" dirty="0"/>
              <a:t>They are the most common form of iteration in Python.</a:t>
            </a:r>
          </a:p>
          <a:p>
            <a:r>
              <a:rPr lang="en-US" dirty="0"/>
              <a:t>However, there is another kind of iteration, called While loops.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5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syntax for a WHILE loop is similar to that of an IF statement.</a:t>
            </a:r>
          </a:p>
          <a:p>
            <a:r>
              <a:rPr lang="en-US" dirty="0"/>
              <a:t>We have the word WHILE, followed by a condition, ending with a colon.</a:t>
            </a:r>
          </a:p>
          <a:p>
            <a:r>
              <a:rPr lang="en-US" dirty="0"/>
              <a:t>Then we can have any number of statements inside the body.</a:t>
            </a:r>
          </a:p>
          <a:p>
            <a:r>
              <a:rPr lang="en-US" dirty="0"/>
              <a:t>Remember that this body, like a FOR loop or an IF statement, is indented with 4 spaces.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2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statements are actually very similar to IF statements.</a:t>
            </a:r>
          </a:p>
          <a:p>
            <a:r>
              <a:rPr lang="en-US" dirty="0"/>
              <a:t>However, instead of executing once or none, they will execute repeatedly until the condition is true.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76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While loop is executed, the program follows a similar looping behavior as a FOR loop.</a:t>
            </a:r>
          </a:p>
          <a:p>
            <a:r>
              <a:rPr lang="en-US" dirty="0"/>
              <a:t>Here we can see that behavior in a WHILE loop to count down from 10.</a:t>
            </a:r>
          </a:p>
          <a:p>
            <a:r>
              <a:rPr lang="en-US" dirty="0"/>
              <a:t>The program tests the condition, and if it is true, then it moves through each statement in the body.</a:t>
            </a:r>
          </a:p>
          <a:p>
            <a:r>
              <a:rPr lang="en-US" dirty="0"/>
              <a:t>Then, it returns to the top and tests the condition again.</a:t>
            </a:r>
          </a:p>
          <a:p>
            <a:r>
              <a:rPr lang="en-US" dirty="0"/>
              <a:t>If it is still, true, it repeats the previous loop. Otherwise, it skips to the end of the WHILE body.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tricky thing about WHILE loops is that it is easy to loop forever by accident.</a:t>
            </a:r>
          </a:p>
          <a:p>
            <a:r>
              <a:rPr lang="en-US" dirty="0"/>
              <a:t>Consider the code below.</a:t>
            </a:r>
          </a:p>
          <a:p>
            <a:r>
              <a:rPr lang="en-US" dirty="0"/>
              <a:t>Because the variable "</a:t>
            </a:r>
            <a:r>
              <a:rPr lang="en-US" dirty="0" err="1"/>
              <a:t>count_down</a:t>
            </a:r>
            <a:r>
              <a:rPr lang="en-US" dirty="0"/>
              <a:t>" is only ever increasing, it will never reach zero and the loop never 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FOR loop is almost always superior to the WHILE loop, because they terminate after the list is </a:t>
            </a:r>
            <a:r>
              <a:rPr lang="en-US" dirty="0" err="1"/>
              <a:t>procesed</a:t>
            </a:r>
            <a:r>
              <a:rPr lang="en-US" dirty="0"/>
              <a:t>; it is almost impossible to loop infinitely.</a:t>
            </a:r>
          </a:p>
          <a:p>
            <a:r>
              <a:rPr lang="en-US" dirty="0"/>
              <a:t>Most of the time, you should use a FOR loop instead of a WHILE loop.</a:t>
            </a:r>
          </a:p>
          <a:p>
            <a:r>
              <a:rPr lang="en-US" dirty="0"/>
              <a:t>As an example, consider the counting code shown before.</a:t>
            </a:r>
          </a:p>
          <a:p>
            <a:r>
              <a:rPr lang="en-US" dirty="0"/>
              <a:t>Instead, that can be efficiently replaced with a FOR loop that calls the "range" function, which consumes a integers and produces a list of integers counting up to that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9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very few cases for a WHILE loop is useful is dealing with repeated user input.</a:t>
            </a:r>
          </a:p>
          <a:p>
            <a:r>
              <a:rPr lang="en-US" dirty="0"/>
              <a:t>For instance, the Read-Evaluate-Print-Loop that powers a command line like </a:t>
            </a:r>
            <a:r>
              <a:rPr lang="en-US" dirty="0" err="1"/>
              <a:t>IPython</a:t>
            </a:r>
            <a:r>
              <a:rPr lang="en-US" dirty="0"/>
              <a:t> uses a While loop.</a:t>
            </a:r>
          </a:p>
          <a:p>
            <a:r>
              <a:rPr lang="en-US" dirty="0"/>
              <a:t>The pattern shown here is one way to handle repeated user input.</a:t>
            </a:r>
          </a:p>
          <a:p>
            <a:r>
              <a:rPr lang="en-US" dirty="0"/>
              <a:t>This repeatedly asks for words until the string "EXIT" is given, at which point it will exit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3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6.m4a"/><Relationship Id="rId7" Type="http://schemas.openxmlformats.org/officeDocument/2006/relationships/image" Target="../media/image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While 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B8BFA0E-35D6-46FD-9C49-FB9E9CDCBC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78">
        <p:fade/>
      </p:transition>
    </mc:Choice>
    <mc:Fallback>
      <p:transition spd="med" advTm="44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E6AE-0CBE-46E4-8662-05C52950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Kind of Iteration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8BDBF-3A10-4541-B87E-5734E8C09A58}"/>
              </a:ext>
            </a:extLst>
          </p:cNvPr>
          <p:cNvSpPr/>
          <p:nvPr/>
        </p:nvSpPr>
        <p:spPr>
          <a:xfrm>
            <a:off x="3981666" y="3192099"/>
            <a:ext cx="41981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32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C34498-0907-4718-8868-38ABBFC4C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59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050">
        <p:fade/>
      </p:transition>
    </mc:Choice>
    <mc:Fallback>
      <p:transition spd="med" advTm="14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C4A8-149B-4B3E-96F2-F0D4114A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A5CDE0-8DE6-4C93-8728-986A3D61C914}"/>
              </a:ext>
            </a:extLst>
          </p:cNvPr>
          <p:cNvSpPr/>
          <p:nvPr/>
        </p:nvSpPr>
        <p:spPr>
          <a:xfrm>
            <a:off x="3981666" y="3192099"/>
            <a:ext cx="41981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3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0C61D63-F242-4C3B-B04C-363DF7C5604C}"/>
              </a:ext>
            </a:extLst>
          </p:cNvPr>
          <p:cNvSpPr/>
          <p:nvPr/>
        </p:nvSpPr>
        <p:spPr>
          <a:xfrm>
            <a:off x="1673523" y="2182215"/>
            <a:ext cx="2587925" cy="552090"/>
          </a:xfrm>
          <a:prstGeom prst="wedgeRoundRectCallout">
            <a:avLst>
              <a:gd name="adj1" fmla="val 42500"/>
              <a:gd name="adj2" fmla="val 12812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While keyword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AD4BEB9-562F-400D-AC29-91FB8FB26BAB}"/>
              </a:ext>
            </a:extLst>
          </p:cNvPr>
          <p:cNvSpPr/>
          <p:nvPr/>
        </p:nvSpPr>
        <p:spPr>
          <a:xfrm>
            <a:off x="8179854" y="2182215"/>
            <a:ext cx="1395467" cy="552090"/>
          </a:xfrm>
          <a:prstGeom prst="wedgeRoundRectCallout">
            <a:avLst>
              <a:gd name="adj1" fmla="val -53500"/>
              <a:gd name="adj2" fmla="val 11562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Colon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B446420-F8E7-42B7-AC7C-30D6616E5741}"/>
              </a:ext>
            </a:extLst>
          </p:cNvPr>
          <p:cNvSpPr/>
          <p:nvPr/>
        </p:nvSpPr>
        <p:spPr>
          <a:xfrm>
            <a:off x="5010510" y="2182215"/>
            <a:ext cx="2018580" cy="594953"/>
          </a:xfrm>
          <a:prstGeom prst="wedgeRoundRectCallout">
            <a:avLst>
              <a:gd name="adj1" fmla="val 20482"/>
              <a:gd name="adj2" fmla="val 12367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Conditional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0ADD007-A12C-45FB-A628-59A59F3681BB}"/>
              </a:ext>
            </a:extLst>
          </p:cNvPr>
          <p:cNvSpPr/>
          <p:nvPr/>
        </p:nvSpPr>
        <p:spPr>
          <a:xfrm>
            <a:off x="2744348" y="3824841"/>
            <a:ext cx="1185558" cy="594953"/>
          </a:xfrm>
          <a:prstGeom prst="wedgeRoundRectCallout">
            <a:avLst>
              <a:gd name="adj1" fmla="val 111935"/>
              <a:gd name="adj2" fmla="val -2131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Body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134A936-9AF4-4C6C-BDB0-D22EC21D24AC}"/>
              </a:ext>
            </a:extLst>
          </p:cNvPr>
          <p:cNvSpPr/>
          <p:nvPr/>
        </p:nvSpPr>
        <p:spPr>
          <a:xfrm>
            <a:off x="4485736" y="3730708"/>
            <a:ext cx="524774" cy="538609"/>
          </a:xfrm>
          <a:prstGeom prst="leftBrace">
            <a:avLst/>
          </a:prstGeom>
          <a:ln w="5715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F0B80AA-1D24-40A6-99FD-817AD2576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378">
        <p:fade/>
      </p:transition>
    </mc:Choice>
    <mc:Fallback>
      <p:transition spd="med" advTm="223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695F-675A-4D40-95E9-36E472C7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IF Statements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68698-CEEC-4084-A0B9-19871667770C}"/>
              </a:ext>
            </a:extLst>
          </p:cNvPr>
          <p:cNvSpPr/>
          <p:nvPr/>
        </p:nvSpPr>
        <p:spPr>
          <a:xfrm>
            <a:off x="3032760" y="225806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count_down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count_down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count_down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-=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count_down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"Reached the end"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A3CE18B-73ED-4BE3-A4C4-ACA421035266}"/>
              </a:ext>
            </a:extLst>
          </p:cNvPr>
          <p:cNvSpPr/>
          <p:nvPr/>
        </p:nvSpPr>
        <p:spPr>
          <a:xfrm>
            <a:off x="2708694" y="2570672"/>
            <a:ext cx="853123" cy="1759788"/>
          </a:xfrm>
          <a:custGeom>
            <a:avLst/>
            <a:gdLst>
              <a:gd name="connsiteX0" fmla="*/ 103517 w 853123"/>
              <a:gd name="connsiteY0" fmla="*/ 0 h 1759788"/>
              <a:gd name="connsiteX1" fmla="*/ 120770 w 853123"/>
              <a:gd name="connsiteY1" fmla="*/ 931653 h 1759788"/>
              <a:gd name="connsiteX2" fmla="*/ 224287 w 853123"/>
              <a:gd name="connsiteY2" fmla="*/ 983411 h 1759788"/>
              <a:gd name="connsiteX3" fmla="*/ 569344 w 853123"/>
              <a:gd name="connsiteY3" fmla="*/ 1069675 h 1759788"/>
              <a:gd name="connsiteX4" fmla="*/ 672861 w 853123"/>
              <a:gd name="connsiteY4" fmla="*/ 1086928 h 1759788"/>
              <a:gd name="connsiteX5" fmla="*/ 759125 w 853123"/>
              <a:gd name="connsiteY5" fmla="*/ 1190445 h 1759788"/>
              <a:gd name="connsiteX6" fmla="*/ 810883 w 853123"/>
              <a:gd name="connsiteY6" fmla="*/ 1224951 h 1759788"/>
              <a:gd name="connsiteX7" fmla="*/ 810883 w 853123"/>
              <a:gd name="connsiteY7" fmla="*/ 1725283 h 1759788"/>
              <a:gd name="connsiteX8" fmla="*/ 759125 w 853123"/>
              <a:gd name="connsiteY8" fmla="*/ 1759788 h 1759788"/>
              <a:gd name="connsiteX9" fmla="*/ 258793 w 853123"/>
              <a:gd name="connsiteY9" fmla="*/ 1742536 h 1759788"/>
              <a:gd name="connsiteX10" fmla="*/ 207034 w 853123"/>
              <a:gd name="connsiteY10" fmla="*/ 1725283 h 1759788"/>
              <a:gd name="connsiteX11" fmla="*/ 103517 w 853123"/>
              <a:gd name="connsiteY11" fmla="*/ 1656271 h 1759788"/>
              <a:gd name="connsiteX12" fmla="*/ 34506 w 853123"/>
              <a:gd name="connsiteY12" fmla="*/ 1552754 h 1759788"/>
              <a:gd name="connsiteX13" fmla="*/ 0 w 853123"/>
              <a:gd name="connsiteY13" fmla="*/ 1449237 h 1759788"/>
              <a:gd name="connsiteX14" fmla="*/ 17253 w 853123"/>
              <a:gd name="connsiteY14" fmla="*/ 983411 h 175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3123" h="1759788">
                <a:moveTo>
                  <a:pt x="103517" y="0"/>
                </a:moveTo>
                <a:cubicBezTo>
                  <a:pt x="109268" y="310551"/>
                  <a:pt x="98640" y="621838"/>
                  <a:pt x="120770" y="931653"/>
                </a:cubicBezTo>
                <a:cubicBezTo>
                  <a:pt x="122669" y="958237"/>
                  <a:pt x="209859" y="975395"/>
                  <a:pt x="224287" y="983411"/>
                </a:cubicBezTo>
                <a:cubicBezTo>
                  <a:pt x="434137" y="1099994"/>
                  <a:pt x="210197" y="1044021"/>
                  <a:pt x="569344" y="1069675"/>
                </a:cubicBezTo>
                <a:cubicBezTo>
                  <a:pt x="603850" y="1075426"/>
                  <a:pt x="640894" y="1072721"/>
                  <a:pt x="672861" y="1086928"/>
                </a:cubicBezTo>
                <a:cubicBezTo>
                  <a:pt x="723735" y="1109539"/>
                  <a:pt x="724297" y="1155617"/>
                  <a:pt x="759125" y="1190445"/>
                </a:cubicBezTo>
                <a:cubicBezTo>
                  <a:pt x="773787" y="1205107"/>
                  <a:pt x="793630" y="1213449"/>
                  <a:pt x="810883" y="1224951"/>
                </a:cubicBezTo>
                <a:cubicBezTo>
                  <a:pt x="871310" y="1406229"/>
                  <a:pt x="862943" y="1360860"/>
                  <a:pt x="810883" y="1725283"/>
                </a:cubicBezTo>
                <a:cubicBezTo>
                  <a:pt x="807951" y="1745810"/>
                  <a:pt x="776378" y="1748286"/>
                  <a:pt x="759125" y="1759788"/>
                </a:cubicBezTo>
                <a:cubicBezTo>
                  <a:pt x="592348" y="1754037"/>
                  <a:pt x="425344" y="1752945"/>
                  <a:pt x="258793" y="1742536"/>
                </a:cubicBezTo>
                <a:cubicBezTo>
                  <a:pt x="240642" y="1741402"/>
                  <a:pt x="222932" y="1734115"/>
                  <a:pt x="207034" y="1725283"/>
                </a:cubicBezTo>
                <a:cubicBezTo>
                  <a:pt x="170782" y="1705143"/>
                  <a:pt x="103517" y="1656271"/>
                  <a:pt x="103517" y="1656271"/>
                </a:cubicBezTo>
                <a:cubicBezTo>
                  <a:pt x="80513" y="1621765"/>
                  <a:pt x="47620" y="1592096"/>
                  <a:pt x="34506" y="1552754"/>
                </a:cubicBezTo>
                <a:lnTo>
                  <a:pt x="0" y="1449237"/>
                </a:lnTo>
                <a:cubicBezTo>
                  <a:pt x="21199" y="1110055"/>
                  <a:pt x="17253" y="1265387"/>
                  <a:pt x="17253" y="983411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6C9CAB5-969D-4C55-B4E3-4FD901F617B7}"/>
              </a:ext>
            </a:extLst>
          </p:cNvPr>
          <p:cNvSpPr/>
          <p:nvPr/>
        </p:nvSpPr>
        <p:spPr>
          <a:xfrm>
            <a:off x="2665545" y="4295955"/>
            <a:ext cx="646998" cy="655607"/>
          </a:xfrm>
          <a:custGeom>
            <a:avLst/>
            <a:gdLst>
              <a:gd name="connsiteX0" fmla="*/ 646998 w 646998"/>
              <a:gd name="connsiteY0" fmla="*/ 34505 h 655607"/>
              <a:gd name="connsiteX1" fmla="*/ 560734 w 646998"/>
              <a:gd name="connsiteY1" fmla="*/ 17253 h 655607"/>
              <a:gd name="connsiteX2" fmla="*/ 491723 w 646998"/>
              <a:gd name="connsiteY2" fmla="*/ 0 h 655607"/>
              <a:gd name="connsiteX3" fmla="*/ 181172 w 646998"/>
              <a:gd name="connsiteY3" fmla="*/ 17253 h 655607"/>
              <a:gd name="connsiteX4" fmla="*/ 94908 w 646998"/>
              <a:gd name="connsiteY4" fmla="*/ 120770 h 655607"/>
              <a:gd name="connsiteX5" fmla="*/ 43149 w 646998"/>
              <a:gd name="connsiteY5" fmla="*/ 224287 h 655607"/>
              <a:gd name="connsiteX6" fmla="*/ 8644 w 646998"/>
              <a:gd name="connsiteY6" fmla="*/ 655607 h 6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998" h="655607">
                <a:moveTo>
                  <a:pt x="646998" y="34505"/>
                </a:moveTo>
                <a:cubicBezTo>
                  <a:pt x="618243" y="28754"/>
                  <a:pt x="589360" y="23614"/>
                  <a:pt x="560734" y="17253"/>
                </a:cubicBezTo>
                <a:cubicBezTo>
                  <a:pt x="537587" y="12109"/>
                  <a:pt x="515435" y="0"/>
                  <a:pt x="491723" y="0"/>
                </a:cubicBezTo>
                <a:cubicBezTo>
                  <a:pt x="388046" y="0"/>
                  <a:pt x="284689" y="11502"/>
                  <a:pt x="181172" y="17253"/>
                </a:cubicBezTo>
                <a:cubicBezTo>
                  <a:pt x="143012" y="55412"/>
                  <a:pt x="118930" y="72726"/>
                  <a:pt x="94908" y="120770"/>
                </a:cubicBezTo>
                <a:cubicBezTo>
                  <a:pt x="23483" y="263622"/>
                  <a:pt x="142033" y="75961"/>
                  <a:pt x="43149" y="224287"/>
                </a:cubicBezTo>
                <a:cubicBezTo>
                  <a:pt x="-25909" y="431464"/>
                  <a:pt x="8644" y="291431"/>
                  <a:pt x="8644" y="65560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C3330FC-5942-456B-83E0-C6D4317D7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7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663">
        <p:fade/>
      </p:transition>
    </mc:Choice>
    <mc:Fallback>
      <p:transition spd="med" advTm="136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4094-1E0A-4F0C-8A88-218D8660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the Flow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75C8574-1800-4894-94D9-61D52A5E9B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" y="2343150"/>
            <a:ext cx="9872663" cy="3465513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CCF7C8-940A-46E0-826B-990E4AA06E1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4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278">
        <p:fade/>
      </p:transition>
    </mc:Choice>
    <mc:Fallback>
      <p:transition spd="med" advTm="342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5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" objId="4"/>
        <p14:stopEvt time="30705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7825-7BF8-4E6B-8CB0-6EEBA364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Forever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1FA6F-66B1-4275-9121-8C2467958FAC}"/>
              </a:ext>
            </a:extLst>
          </p:cNvPr>
          <p:cNvSpPr/>
          <p:nvPr/>
        </p:nvSpPr>
        <p:spPr>
          <a:xfrm>
            <a:off x="3032760" y="2413338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count_down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4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count_down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count_down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+=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count_down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"Reached the end"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10CE96F-6216-4CA6-8AD4-8F3536341FD9}"/>
              </a:ext>
            </a:extLst>
          </p:cNvPr>
          <p:cNvSpPr/>
          <p:nvPr/>
        </p:nvSpPr>
        <p:spPr>
          <a:xfrm>
            <a:off x="8781691" y="3352800"/>
            <a:ext cx="2932981" cy="1564257"/>
          </a:xfrm>
          <a:prstGeom prst="wedgeRoundRectCallout">
            <a:avLst>
              <a:gd name="adj1" fmla="val -97304"/>
              <a:gd name="adj2" fmla="val -1580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Increases the variable, so it never reaches 0!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197101-9A7A-4C5F-A045-8AF99C7B3A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952">
        <p:fade/>
      </p:transition>
    </mc:Choice>
    <mc:Fallback>
      <p:transition spd="med" advTm="189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7C8F-5DAB-4541-B6EB-5F63DE60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 Are Awful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54277-3AE5-4E84-98FD-068305017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WHILE loop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4F816-8E47-48D9-A1B4-0A50A2B62B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buNone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index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index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index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index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32591E-FADE-441C-BE9C-198A38A59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FOR loop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09710E-739D-4184-BEB9-0D7F02F579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" indent="0">
              <a:buNone/>
            </a:pPr>
            <a:endParaRPr lang="en-US" sz="2400" b="1" dirty="0">
              <a:solidFill>
                <a:srgbClr val="0000FF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endParaRPr lang="en-US" sz="2400" b="1" dirty="0">
              <a:solidFill>
                <a:srgbClr val="0000FF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index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range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index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207353B-6A9D-448C-9E9E-DB3FC16709ED}"/>
              </a:ext>
            </a:extLst>
          </p:cNvPr>
          <p:cNvSpPr/>
          <p:nvPr/>
        </p:nvSpPr>
        <p:spPr>
          <a:xfrm>
            <a:off x="3743864" y="3157268"/>
            <a:ext cx="2525309" cy="1518249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104A99-5FA7-4056-B375-396461079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3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250">
        <p:fade/>
      </p:transition>
    </mc:Choice>
    <mc:Fallback>
      <p:transition spd="med" advTm="33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10A0-933D-4D29-AFB5-356594D8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 Loop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4B9388-056A-400D-A9A1-F48CB58DEA1F}"/>
              </a:ext>
            </a:extLst>
          </p:cNvPr>
          <p:cNvSpPr/>
          <p:nvPr/>
        </p:nvSpPr>
        <p:spPr>
          <a:xfrm>
            <a:off x="1142999" y="1965960"/>
            <a:ext cx="101058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command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""</a:t>
            </a: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command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"EXIT"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command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input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"Input a word, or write EXIT:"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"You wrote"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command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"No more words!"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0A19B4-C08A-436C-976A-C8781159A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5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420">
        <p:fade/>
      </p:transition>
    </mc:Choice>
    <mc:Fallback>
      <p:transition spd="med" advTm="29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13975</TotalTime>
  <Words>636</Words>
  <Application>Microsoft Office PowerPoint</Application>
  <PresentationFormat>Widescreen</PresentationFormat>
  <Paragraphs>83</Paragraphs>
  <Slides>8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Corbel</vt:lpstr>
      <vt:lpstr>Courier New</vt:lpstr>
      <vt:lpstr>Basis</vt:lpstr>
      <vt:lpstr>While Loops</vt:lpstr>
      <vt:lpstr>Another Kind of Iteration</vt:lpstr>
      <vt:lpstr>Syntax</vt:lpstr>
      <vt:lpstr>Like IF Statements</vt:lpstr>
      <vt:lpstr>Tracing the Flow</vt:lpstr>
      <vt:lpstr>Looping Forever</vt:lpstr>
      <vt:lpstr>While Loops Are Awful</vt:lpstr>
      <vt:lpstr>User Input Loop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452</cp:revision>
  <dcterms:created xsi:type="dcterms:W3CDTF">2017-06-09T19:25:05Z</dcterms:created>
  <dcterms:modified xsi:type="dcterms:W3CDTF">2017-09-23T20:30:51Z</dcterms:modified>
</cp:coreProperties>
</file>